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6" r:id="rId4"/>
    <p:sldId id="301" r:id="rId5"/>
    <p:sldId id="277" r:id="rId6"/>
    <p:sldId id="258" r:id="rId7"/>
    <p:sldId id="278" r:id="rId8"/>
    <p:sldId id="300" r:id="rId9"/>
    <p:sldId id="281" r:id="rId10"/>
    <p:sldId id="279" r:id="rId11"/>
    <p:sldId id="280" r:id="rId12"/>
    <p:sldId id="302" r:id="rId13"/>
    <p:sldId id="265" r:id="rId14"/>
    <p:sldId id="284" r:id="rId15"/>
    <p:sldId id="285" r:id="rId16"/>
    <p:sldId id="286" r:id="rId17"/>
    <p:sldId id="287" r:id="rId18"/>
    <p:sldId id="288" r:id="rId19"/>
    <p:sldId id="289" r:id="rId20"/>
    <p:sldId id="290" r:id="rId21"/>
    <p:sldId id="298" r:id="rId22"/>
    <p:sldId id="299" r:id="rId23"/>
    <p:sldId id="294" r:id="rId24"/>
    <p:sldId id="283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8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ontserrat"/>
              </a:defRPr>
            </a:lvl1pPr>
          </a:lstStyle>
          <a:p>
            <a:fld id="{7307762F-A706-E543-A832-3C298AA3103F}" type="datetimeFigureOut">
              <a:rPr lang="en-US" smtClean="0"/>
              <a:pPr/>
              <a:t>18/07/18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ontserra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ontserrat"/>
              </a:defRPr>
            </a:lvl1pPr>
          </a:lstStyle>
          <a:p>
            <a:fld id="{BC39F3E1-B436-EB4D-8332-DAA0486A7B2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096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ontserra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Integration, Billing and Monetization, Governance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Targets to cater for 13,000 Boeing airplanes in Service at 900 airlines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A solution that can scale for 90 million transactions per month (as an end state)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PaaS solution to integrate airlines and OEM data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Reusable app services</a:t>
            </a:r>
          </a:p>
          <a:p>
            <a:pPr lvl="0" rtl="0">
              <a:lnSpc>
                <a:spcPct val="115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Open architecture and modular design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Keywords    	Cloud, API Management, Statistics and Monetization, Openstack</a:t>
            </a:r>
          </a:p>
          <a:p>
            <a:endParaRPr lang="en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Solution	40,000 transactions per second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99.999% service availability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Support for autoscalling based on Stratos2 implemented on top of Openstack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Tenant based access control for enterprises.</a:t>
            </a:r>
          </a:p>
          <a:p>
            <a:pPr lvl="0" rtl="0"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Unified enterprise onboarding</a:t>
            </a:r>
          </a:p>
          <a:p>
            <a:pPr lvl="0" rtl="0"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	Licensing integration, statistics and monertization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4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4108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51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/>
            </a:lvl1pPr>
            <a:lvl2pPr indent="457200">
              <a:defRPr/>
            </a:lvl2pPr>
            <a:lvl3pPr indent="914400">
              <a:defRPr/>
            </a:lvl3pPr>
            <a:lvl4pPr indent="137160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53258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36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905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78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2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190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7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75CF0EB-321F-0749-B37A-89BBA859503C}" type="datetimeFigureOut">
              <a:rPr lang="en-US" smtClean="0"/>
              <a:t>18/07/18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D8EC77E0-7A07-2D42-83D7-B97B1315E5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01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hyperlink" Target="http://creativecommons.org/licenses/by-nc-sa/4.0/" TargetMode="Externa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2860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7432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2004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657600" algn="l" defTabSz="457200" rtl="0" eaLnBrk="1" latinLnBrk="0" hangingPunct="1">
              <a:defRPr sz="3200" kern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© Paul Fremantle 2015.  This work is licensed under a Creative Commons</a:t>
            </a:r>
          </a:p>
          <a:p>
            <a:pPr algn="l" eaLnBrk="1" hangingPunct="1">
              <a:defRPr/>
            </a:pPr>
            <a:r>
              <a:rPr lang="en-US" sz="700" dirty="0" smtClean="0">
                <a:latin typeface="Montserrat"/>
              </a:rPr>
              <a:t> Attribution-</a:t>
            </a:r>
            <a:r>
              <a:rPr lang="en-US" sz="700" dirty="0" err="1" smtClean="0">
                <a:latin typeface="Montserrat"/>
              </a:rPr>
              <a:t>NonCommercial</a:t>
            </a:r>
            <a:r>
              <a:rPr lang="en-US" sz="700" dirty="0" smtClean="0">
                <a:latin typeface="Montserrat"/>
              </a:rPr>
              <a:t>-</a:t>
            </a:r>
            <a:r>
              <a:rPr lang="en-US" sz="700" dirty="0" err="1" smtClean="0">
                <a:latin typeface="Montserrat"/>
              </a:rPr>
              <a:t>ShareAlike</a:t>
            </a:r>
            <a:r>
              <a:rPr lang="en-US" sz="700" dirty="0" smtClean="0">
                <a:latin typeface="Montserrat"/>
              </a:rPr>
              <a:t> 4.0 International License</a:t>
            </a:r>
            <a:br>
              <a:rPr lang="en-US" sz="700" dirty="0" smtClean="0">
                <a:latin typeface="Montserrat"/>
              </a:rPr>
            </a:br>
            <a:r>
              <a:rPr lang="en-US" sz="700" dirty="0" smtClean="0">
                <a:latin typeface="Montserrat"/>
              </a:rPr>
              <a:t>See  </a:t>
            </a:r>
            <a:r>
              <a:rPr lang="en-US" sz="700" dirty="0" smtClean="0">
                <a:latin typeface="Montserrat"/>
                <a:hlinkClick r:id="rId14"/>
              </a:rPr>
              <a:t>http://creativecommons.org/licenses/by-nc-sa/4.0/</a:t>
            </a:r>
            <a:r>
              <a:rPr lang="en-US" sz="700" dirty="0" smtClean="0">
                <a:latin typeface="Montserrat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75635" y="6492098"/>
            <a:ext cx="792765" cy="2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435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Montserra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Montserra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Montserra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Montserra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Montserra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Montserra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lideshare.net/adrianco/global-netflix-platform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pzf.fremantle.org/2010/05/cloud-native.html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Title 3"/>
          <p:cNvSpPr>
            <a:spLocks noGrp="1"/>
          </p:cNvSpPr>
          <p:nvPr>
            <p:ph type="ctrTitle"/>
          </p:nvPr>
        </p:nvSpPr>
        <p:spPr bwMode="auto">
          <a:xfrm>
            <a:off x="685800" y="1231483"/>
            <a:ext cx="7772400" cy="14700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0000"/>
          </a:bodyPr>
          <a:lstStyle/>
          <a:p>
            <a:pPr eaLnBrk="1" hangingPunct="1"/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Computing and Big Data</a:t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sz="4000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sz="4000" dirty="0" smtClean="0">
                <a:ea typeface="ヒラギノ角ゴ ProN W3" charset="0"/>
                <a:cs typeface="ヒラギノ角ゴ ProN W3" charset="0"/>
              </a:rPr>
            </a:br>
            <a:r>
              <a:rPr lang="en-US" sz="4000" dirty="0" smtClean="0">
                <a:ea typeface="ヒラギノ角ゴ ProN W3" charset="0"/>
                <a:cs typeface="ヒラギノ角ゴ ProN W3" charset="0"/>
              </a:rPr>
              <a:t>Cloud overview and introduction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/>
            </a:r>
            <a:br>
              <a:rPr lang="en-US" dirty="0" smtClean="0">
                <a:ea typeface="ヒラギノ角ゴ ProN W3" charset="0"/>
                <a:cs typeface="ヒラギノ角ゴ ProN W3" charset="0"/>
              </a:rPr>
            </a:b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3074" name="Subtitle 4"/>
          <p:cNvSpPr>
            <a:spLocks noGrp="1"/>
          </p:cNvSpPr>
          <p:nvPr>
            <p:ph type="subTitle" idx="1"/>
          </p:nvPr>
        </p:nvSpPr>
        <p:spPr bwMode="auto">
          <a:xfrm>
            <a:off x="1371824" y="4285205"/>
            <a:ext cx="6400354" cy="1752451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  <a:normAutofit fontScale="92500" lnSpcReduction="20000"/>
          </a:bodyPr>
          <a:lstStyle/>
          <a:p>
            <a:pPr eaLnBrk="1" hangingPunct="1"/>
            <a:r>
              <a:rPr lang="en-US" dirty="0">
                <a:ea typeface="ヒラギノ角ゴ ProN W3" charset="0"/>
                <a:cs typeface="ヒラギノ角ゴ ProN W3" charset="0"/>
              </a:rPr>
              <a:t>Oxford University 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Software Engineering Programme</a:t>
            </a:r>
            <a:endParaRPr lang="en-US" dirty="0">
              <a:ea typeface="ヒラギノ角ゴ ProN W3" charset="0"/>
              <a:cs typeface="ヒラギノ角ゴ ProN W3" charset="0"/>
            </a:endParaRP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July 2018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1702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0"/>
            <a:ext cx="87339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55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Cloud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832102" y="5708309"/>
            <a:ext cx="743052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832102" y="1635117"/>
            <a:ext cx="0" cy="40731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832102" y="1635117"/>
            <a:ext cx="7430527" cy="4073192"/>
          </a:xfrm>
          <a:prstGeom prst="straightConnector1">
            <a:avLst/>
          </a:prstGeom>
          <a:ln w="76200" cmpd="sng">
            <a:solidFill>
              <a:srgbClr val="FF66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32102" y="5027268"/>
            <a:ext cx="25083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Cluster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95805" y="4362110"/>
            <a:ext cx="2161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Grid Computing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55850" y="3714892"/>
            <a:ext cx="1855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Virtualization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99259" y="3088407"/>
            <a:ext cx="28245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Software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42668" y="2461922"/>
            <a:ext cx="3439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Infrastructure as a Service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950427" y="1402180"/>
            <a:ext cx="17363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Containers /</a:t>
            </a:r>
            <a:b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</a:br>
            <a:r>
              <a:rPr lang="en-US" sz="2400" dirty="0" smtClean="0">
                <a:solidFill>
                  <a:srgbClr val="000090"/>
                </a:solidFill>
                <a:effectLst>
                  <a:outerShdw blurRad="111125" dist="88900" dir="2700000" algn="tl" rotWithShape="0">
                    <a:schemeClr val="bg1"/>
                  </a:outerShdw>
                </a:effectLst>
              </a:rPr>
              <a:t> Platforms </a:t>
            </a:r>
            <a:endParaRPr lang="en-US" sz="2400" dirty="0">
              <a:solidFill>
                <a:srgbClr val="000090"/>
              </a:solidFill>
              <a:effectLst>
                <a:outerShdw blurRad="111125" dist="88900" dir="2700000" algn="tl" rotWithShape="0">
                  <a:schemeClr val="bg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5761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Google Shape;242;p51"/>
          <p:cNvCxnSpPr/>
          <p:nvPr/>
        </p:nvCxnSpPr>
        <p:spPr>
          <a:xfrm rot="10800000">
            <a:off x="1621916" y="1195388"/>
            <a:ext cx="0" cy="2872500"/>
          </a:xfrm>
          <a:prstGeom prst="straightConnector1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" name="Google Shape;243;p51"/>
          <p:cNvCxnSpPr/>
          <p:nvPr/>
        </p:nvCxnSpPr>
        <p:spPr>
          <a:xfrm>
            <a:off x="1622591" y="4043813"/>
            <a:ext cx="5786100" cy="0"/>
          </a:xfrm>
          <a:prstGeom prst="straightConnector1">
            <a:avLst/>
          </a:prstGeom>
          <a:noFill/>
          <a:ln w="38100" cap="flat" cmpd="sng">
            <a:solidFill>
              <a:srgbClr val="FF66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" name="Google Shape;244;p51"/>
          <p:cNvSpPr txBox="1"/>
          <p:nvPr/>
        </p:nvSpPr>
        <p:spPr>
          <a:xfrm rot="16200000">
            <a:off x="-205459" y="2245313"/>
            <a:ext cx="139335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Quicksand"/>
                <a:ea typeface="Quicksand"/>
                <a:cs typeface="Quicksand"/>
                <a:sym typeface="Quicksand"/>
              </a:rPr>
              <a:t>Physical</a:t>
            </a:r>
            <a:endParaRPr b="1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7" name="Google Shape;245;p51"/>
          <p:cNvSpPr txBox="1"/>
          <p:nvPr/>
        </p:nvSpPr>
        <p:spPr>
          <a:xfrm>
            <a:off x="3854340" y="4498462"/>
            <a:ext cx="2358775" cy="531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Quicksand"/>
                <a:ea typeface="Quicksand"/>
                <a:cs typeface="Quicksand"/>
                <a:sym typeface="Quicksand"/>
              </a:rPr>
              <a:t>Functional</a:t>
            </a:r>
            <a:endParaRPr b="1" dirty="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8" name="Google Shape;246;p51"/>
          <p:cNvSpPr txBox="1"/>
          <p:nvPr/>
        </p:nvSpPr>
        <p:spPr>
          <a:xfrm>
            <a:off x="726466" y="352721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Linux/OS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9" name="Google Shape;247;p51"/>
          <p:cNvSpPr txBox="1"/>
          <p:nvPr/>
        </p:nvSpPr>
        <p:spPr>
          <a:xfrm>
            <a:off x="726454" y="3080338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Virtualization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0" name="Google Shape;248;p51"/>
          <p:cNvSpPr txBox="1"/>
          <p:nvPr/>
        </p:nvSpPr>
        <p:spPr>
          <a:xfrm>
            <a:off x="764204" y="263346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Cloud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1" name="Google Shape;249;p51"/>
          <p:cNvSpPr txBox="1"/>
          <p:nvPr/>
        </p:nvSpPr>
        <p:spPr>
          <a:xfrm>
            <a:off x="726441" y="2186588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Containers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2" name="Google Shape;250;p51"/>
          <p:cNvSpPr txBox="1"/>
          <p:nvPr/>
        </p:nvSpPr>
        <p:spPr>
          <a:xfrm>
            <a:off x="726441" y="1643250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K8s, Cloud Orchestration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3" name="Google Shape;251;p51"/>
          <p:cNvSpPr txBox="1"/>
          <p:nvPr/>
        </p:nvSpPr>
        <p:spPr>
          <a:xfrm>
            <a:off x="1684766" y="410486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ABIs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4" name="Google Shape;252;p51"/>
          <p:cNvSpPr txBox="1"/>
          <p:nvPr/>
        </p:nvSpPr>
        <p:spPr>
          <a:xfrm>
            <a:off x="2542466" y="410486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Web Services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5" name="Google Shape;253;p51"/>
          <p:cNvSpPr txBox="1"/>
          <p:nvPr/>
        </p:nvSpPr>
        <p:spPr>
          <a:xfrm>
            <a:off x="3449116" y="4104863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SOA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6" name="Google Shape;254;p51"/>
          <p:cNvSpPr txBox="1"/>
          <p:nvPr/>
        </p:nvSpPr>
        <p:spPr>
          <a:xfrm>
            <a:off x="4355766" y="4067888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APIs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sp>
        <p:nvSpPr>
          <p:cNvPr id="17" name="Google Shape;255;p51"/>
          <p:cNvSpPr txBox="1"/>
          <p:nvPr/>
        </p:nvSpPr>
        <p:spPr>
          <a:xfrm>
            <a:off x="5355416" y="4067888"/>
            <a:ext cx="857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Quicksand Medium"/>
                <a:ea typeface="Quicksand Medium"/>
                <a:cs typeface="Quicksand Medium"/>
                <a:sym typeface="Quicksand Medium"/>
              </a:rPr>
              <a:t>Endpoints</a:t>
            </a:r>
            <a:endParaRPr sz="800">
              <a:latin typeface="Quicksand Medium"/>
              <a:ea typeface="Quicksand Medium"/>
              <a:cs typeface="Quicksand Medium"/>
              <a:sym typeface="Quicksand Medium"/>
            </a:endParaRPr>
          </a:p>
        </p:txBody>
      </p:sp>
      <p:cxnSp>
        <p:nvCxnSpPr>
          <p:cNvPr id="18" name="Google Shape;256;p51"/>
          <p:cNvCxnSpPr/>
          <p:nvPr/>
        </p:nvCxnSpPr>
        <p:spPr>
          <a:xfrm rot="10800000" flipH="1">
            <a:off x="1661016" y="1745438"/>
            <a:ext cx="5625900" cy="227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9" name="Google Shape;257;p51"/>
          <p:cNvSpPr txBox="1"/>
          <p:nvPr/>
        </p:nvSpPr>
        <p:spPr>
          <a:xfrm rot="20205558">
            <a:off x="4143070" y="2083313"/>
            <a:ext cx="2572766" cy="358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icksand"/>
                <a:ea typeface="Quicksand"/>
                <a:cs typeface="Quicksand"/>
                <a:sym typeface="Quicksand"/>
              </a:rPr>
              <a:t>Cloud Native</a:t>
            </a:r>
            <a:endParaRPr>
              <a:latin typeface="Quicksand"/>
              <a:ea typeface="Quicksand"/>
              <a:cs typeface="Quicksand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303554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  <a:r>
              <a:rPr lang="en-US" dirty="0" smtClean="0"/>
              <a:t>ase studies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79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0"/>
            <a:ext cx="9144000" cy="58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72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 REST and Cloud based SOA approach</a:t>
            </a:r>
          </a:p>
          <a:p>
            <a:r>
              <a:rPr lang="en-US" dirty="0" smtClean="0"/>
              <a:t>Continuous Delivery</a:t>
            </a:r>
          </a:p>
          <a:p>
            <a:r>
              <a:rPr lang="en-US" dirty="0" smtClean="0"/>
              <a:t>100% Based in the cloud</a:t>
            </a:r>
          </a:p>
          <a:p>
            <a:r>
              <a:rPr lang="en-US" dirty="0" smtClean="0"/>
              <a:t>See excellent presentations from Adrian Cockcroft</a:t>
            </a:r>
          </a:p>
          <a:p>
            <a:pPr lvl="1"/>
            <a:r>
              <a:rPr lang="en-US" dirty="0"/>
              <a:t>e.g. </a:t>
            </a:r>
            <a:r>
              <a:rPr lang="en-US" dirty="0">
                <a:hlinkClick r:id="rId2"/>
              </a:rPr>
              <a:t>http://www.slideshare.net/adrianco/global-netflix-</a:t>
            </a:r>
            <a:r>
              <a:rPr lang="en-US" dirty="0" smtClean="0">
                <a:hlinkClick r:id="rId2"/>
              </a:rPr>
              <a:t>platform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375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Deployed on AWS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10695" t="19202" r="9307" b="23602"/>
          <a:stretch/>
        </p:blipFill>
        <p:spPr>
          <a:xfrm>
            <a:off x="619125" y="1366838"/>
            <a:ext cx="8524875" cy="3810000"/>
          </a:xfrm>
        </p:spPr>
      </p:pic>
    </p:spTree>
    <p:extLst>
      <p:ext uri="{BB962C8B-B14F-4D97-AF65-F5344CB8AC3E}">
        <p14:creationId xmlns:p14="http://schemas.microsoft.com/office/powerpoint/2010/main" val="3793029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Boeing Digital Airline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107950" y="6554788"/>
            <a:ext cx="242888" cy="2667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666A7ED7-98D3-3C45-8C6B-6A71D3302E05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17638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1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304800" y="609600"/>
            <a:ext cx="8534400" cy="5676900"/>
          </a:xfrm>
          <a:prstGeom prst="rect">
            <a:avLst/>
          </a:prstGeom>
        </p:spPr>
      </p:pic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74000" y="43975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>
                <a:solidFill>
                  <a:srgbClr val="FF9900"/>
                </a:solidFill>
              </a:rPr>
              <a:t>Case Study : Boeing - A PaaS </a:t>
            </a:r>
            <a:r>
              <a:rPr lang="en-US" sz="1800" dirty="0" smtClean="0">
                <a:solidFill>
                  <a:srgbClr val="FF9900"/>
                </a:solidFill>
              </a:rPr>
              <a:t>based Integration and API ecosystem</a:t>
            </a:r>
            <a:endParaRPr lang="en" sz="1800" dirty="0">
              <a:solidFill>
                <a:srgbClr val="FF9900"/>
              </a:solidFill>
            </a:endParaRPr>
          </a:p>
          <a:p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737652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" sz="1800">
                <a:solidFill>
                  <a:srgbClr val="FF9900"/>
                </a:solidFill>
              </a:rPr>
              <a:t>Case Study : Multi-tenanted Mobile Orchestration Gateway Platform </a:t>
            </a:r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171825" y="1003475"/>
            <a:ext cx="2066100" cy="2334899"/>
          </a:xfrm>
          <a:prstGeom prst="rect">
            <a:avLst/>
          </a:prstGeom>
          <a:ln w="9525" cap="flat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Customer</a:t>
            </a:r>
          </a:p>
          <a:p>
            <a:pPr>
              <a:buNone/>
            </a:pPr>
            <a:r>
              <a:rPr lang="en" sz="1200" dirty="0">
                <a:solidFill>
                  <a:srgbClr val="000000"/>
                </a:solidFill>
              </a:rPr>
              <a:t>One of the largest global networking solutions providers required to build a mobile services orchestration gateway platform, enabling mobile providers to simplify QoS service access to their external business partners. 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4294967295"/>
          </p:nvPr>
        </p:nvSpPr>
        <p:spPr>
          <a:xfrm>
            <a:off x="2369250" y="1003475"/>
            <a:ext cx="6598199" cy="2233799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Challenge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Build a mobile services orchestration gateway than can scale upto 40,000 TPS with 99.999% service availability.</a:t>
            </a:r>
          </a:p>
          <a:p>
            <a:pPr lvl="0" rtl="0">
              <a:lnSpc>
                <a:spcPct val="115000"/>
              </a:lnSpc>
              <a:buFontTx/>
              <a:buChar char="-"/>
            </a:pPr>
            <a:r>
              <a:rPr lang="en" sz="1200" dirty="0" smtClean="0">
                <a:solidFill>
                  <a:srgbClr val="000000"/>
                </a:solidFill>
              </a:rPr>
              <a:t>Extensible </a:t>
            </a:r>
            <a:r>
              <a:rPr lang="en" sz="1200" dirty="0">
                <a:solidFill>
                  <a:srgbClr val="000000"/>
                </a:solidFill>
              </a:rPr>
              <a:t>architecture capable of interfacing with multiple protocols such as XMPP, </a:t>
            </a:r>
            <a:r>
              <a:rPr lang="en-US" sz="1200" dirty="0" smtClean="0">
                <a:solidFill>
                  <a:srgbClr val="000000"/>
                </a:solidFill>
              </a:rPr>
              <a:t>Diameter</a:t>
            </a:r>
            <a:r>
              <a:rPr lang="en" sz="1200" dirty="0" smtClean="0">
                <a:solidFill>
                  <a:srgbClr val="000000"/>
                </a:solidFill>
              </a:rPr>
              <a:t> </a:t>
            </a:r>
            <a:r>
              <a:rPr lang="en" sz="1200" dirty="0">
                <a:solidFill>
                  <a:srgbClr val="000000"/>
                </a:solidFill>
              </a:rPr>
              <a:t>whilst maintaining pre-defined SLAs and throughput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marL="0" lvl="0" indent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Integrating with ASR5000K, Third-party PCRF systems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Multi-tenancy support for API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Multi-geographical deployment with autoscaling and failover compensation.</a:t>
            </a:r>
          </a:p>
          <a:p>
            <a:endParaRPr lang="en" sz="1200" dirty="0">
              <a:solidFill>
                <a:srgbClr val="000000"/>
              </a:solidFill>
            </a:endParaRPr>
          </a:p>
        </p:txBody>
      </p:sp>
      <p:pic>
        <p:nvPicPr>
          <p:cNvPr id="36" name="Shape 36"/>
          <p:cNvPicPr preferRelativeResize="0"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1825" y="5311900"/>
            <a:ext cx="1710349" cy="891599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>
            <a:spLocks noGrp="1"/>
          </p:cNvSpPr>
          <p:nvPr>
            <p:ph type="body" idx="4294967295"/>
          </p:nvPr>
        </p:nvSpPr>
        <p:spPr>
          <a:xfrm>
            <a:off x="2369500" y="3331400"/>
            <a:ext cx="6598199" cy="2748000"/>
          </a:xfrm>
          <a:prstGeom prst="rect">
            <a:avLst/>
          </a:prstGeom>
          <a:ln w="9525" cap="flat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Solution</a:t>
            </a: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Rebuilt an 18 month project in 4 weeks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</a:t>
            </a:r>
            <a:r>
              <a:rPr lang="en" sz="1200" dirty="0">
                <a:solidFill>
                  <a:srgbClr val="000000"/>
                </a:solidFill>
              </a:rPr>
              <a:t>API Governance powered by multi-tenanted API Manager cluster with enforced security and lifecycle management.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 smtClean="0">
                <a:solidFill>
                  <a:srgbClr val="000000"/>
                </a:solidFill>
              </a:rPr>
              <a:t>- Business </a:t>
            </a:r>
            <a:r>
              <a:rPr lang="en" sz="1200" dirty="0">
                <a:solidFill>
                  <a:srgbClr val="000000"/>
                </a:solidFill>
              </a:rPr>
              <a:t>logic through ESB mediators exposed as REST APIs</a:t>
            </a:r>
            <a:r>
              <a:rPr lang="en" sz="1200" dirty="0" smtClean="0">
                <a:solidFill>
                  <a:srgbClr val="000000"/>
                </a:solidFill>
              </a:rPr>
              <a:t>.</a:t>
            </a:r>
            <a:endParaRPr lang="en-US" sz="1200" dirty="0" smtClean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-US" sz="1200" dirty="0" smtClean="0">
                <a:solidFill>
                  <a:srgbClr val="000000"/>
                </a:solidFill>
              </a:rPr>
              <a:t>- </a:t>
            </a:r>
            <a:r>
              <a:rPr lang="en-US" sz="1200" dirty="0" err="1" smtClean="0">
                <a:solidFill>
                  <a:srgbClr val="000000"/>
                </a:solidFill>
              </a:rPr>
              <a:t>Stateful</a:t>
            </a:r>
            <a:r>
              <a:rPr lang="en-US" sz="1200" dirty="0" smtClean="0">
                <a:solidFill>
                  <a:srgbClr val="000000"/>
                </a:solidFill>
              </a:rPr>
              <a:t> caching using Cassandra</a:t>
            </a:r>
            <a:endParaRPr lang="en" sz="1200" dirty="0">
              <a:solidFill>
                <a:srgbClr val="000000"/>
              </a:solidFill>
            </a:endParaRP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Analytics and monetization of API usage using BAM integrated with enterprise licensing platform.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Partner Onboarding interfaces and authorization workflows.</a:t>
            </a:r>
          </a:p>
          <a:p>
            <a:pPr lvl="0" rtl="0">
              <a:lnSpc>
                <a:spcPct val="115000"/>
              </a:lnSpc>
              <a:buNone/>
            </a:pPr>
            <a:r>
              <a:rPr lang="en" sz="1200" dirty="0">
                <a:solidFill>
                  <a:srgbClr val="000000"/>
                </a:solidFill>
              </a:rPr>
              <a:t>- Enterprise-grade cloud deployment based on Stratos PaaS foundation with native support for multi-tenancy, resource pooling and elastic scaling.</a:t>
            </a:r>
          </a:p>
        </p:txBody>
      </p:sp>
    </p:spTree>
    <p:extLst>
      <p:ext uri="{BB962C8B-B14F-4D97-AF65-F5344CB8AC3E}">
        <p14:creationId xmlns:p14="http://schemas.microsoft.com/office/powerpoint/2010/main" val="3219470268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Title 1"/>
          <p:cNvSpPr>
            <a:spLocks noGrp="1"/>
          </p:cNvSpPr>
          <p:nvPr>
            <p:ph type="title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Contents</a:t>
            </a:r>
            <a:endParaRPr lang="en-US" dirty="0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4291" tIns="32146" rIns="64291" bIns="32146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Definitions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Origins of Cloud Computing</a:t>
            </a:r>
          </a:p>
          <a:p>
            <a:pPr eaLnBrk="1" hangingPunct="1"/>
            <a:r>
              <a:rPr lang="en-US" dirty="0" smtClean="0">
                <a:ea typeface="ヒラギノ角ゴ ProN W3" charset="0"/>
                <a:cs typeface="ヒラギノ角ゴ ProN W3" charset="0"/>
              </a:rPr>
              <a:t>Case Studies</a:t>
            </a:r>
            <a:r>
              <a:rPr lang="en-US" dirty="0">
                <a:ea typeface="ヒラギノ角ゴ ProN W3" charset="0"/>
                <a:cs typeface="ヒラギノ角ゴ ProN W3" charset="0"/>
              </a:rPr>
              <a:t> </a:t>
            </a:r>
            <a:r>
              <a:rPr lang="en-US" dirty="0" smtClean="0">
                <a:ea typeface="ヒラギノ角ゴ ProN W3" charset="0"/>
                <a:cs typeface="ヒラギノ角ゴ ProN W3" charset="0"/>
              </a:rPr>
              <a:t>and Motivations</a:t>
            </a:r>
          </a:p>
          <a:p>
            <a:pPr marL="0" indent="0" eaLnBrk="1" hangingPunct="1">
              <a:buNone/>
            </a:pPr>
            <a:endParaRPr lang="en-US" dirty="0" smtClean="0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35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Shape 4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93637" y="792375"/>
            <a:ext cx="8601075" cy="5172075"/>
          </a:xfrm>
          <a:prstGeom prst="rect">
            <a:avLst/>
          </a:prstGeom>
        </p:spPr>
      </p:pic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171825" y="274650"/>
            <a:ext cx="8795999" cy="632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buNone/>
            </a:pPr>
            <a:r>
              <a:rPr lang="en" sz="1800" dirty="0">
                <a:solidFill>
                  <a:srgbClr val="FF9900"/>
                </a:solidFill>
              </a:rPr>
              <a:t>Case Study : Multi-tenanted Mobile Orchestration Gateway </a:t>
            </a:r>
            <a:r>
              <a:rPr lang="en" sz="1800" dirty="0" smtClean="0">
                <a:solidFill>
                  <a:srgbClr val="FF9900"/>
                </a:solidFill>
              </a:rPr>
              <a:t>Platform</a:t>
            </a:r>
            <a:endParaRPr lang="en" sz="1800" dirty="0">
              <a:solidFill>
                <a:srgbClr val="FF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5923566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 TV company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Needed to scale up to provide instant pay-as-you-go on mobile devices</a:t>
            </a:r>
          </a:p>
          <a:p>
            <a:r>
              <a:rPr lang="en-US" dirty="0" smtClean="0"/>
              <a:t>Support Disaster Recovery (DR)</a:t>
            </a:r>
          </a:p>
          <a:p>
            <a:r>
              <a:rPr lang="en-US" dirty="0" smtClean="0"/>
              <a:t>Elastic Scale e.g. during an important football match</a:t>
            </a:r>
          </a:p>
        </p:txBody>
      </p:sp>
    </p:spTree>
    <p:extLst>
      <p:ext uri="{BB962C8B-B14F-4D97-AF65-F5344CB8AC3E}">
        <p14:creationId xmlns:p14="http://schemas.microsoft.com/office/powerpoint/2010/main" val="28861671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594096" y="2320684"/>
            <a:ext cx="2288547" cy="2627194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Existing architecture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(no changes)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797043" y="3377629"/>
            <a:ext cx="3022410" cy="5216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Integration Layer</a:t>
            </a:r>
            <a:endParaRPr lang="en-US" sz="1200" b="1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4784343" y="4203129"/>
            <a:ext cx="3022410" cy="521686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Cloud/NoSQL Multi-Master Database </a:t>
            </a:r>
            <a:endParaRPr lang="en-US" sz="1200" b="1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4784343" y="2602929"/>
            <a:ext cx="3022410" cy="521686"/>
          </a:xfrm>
          <a:prstGeom prst="roundRect">
            <a:avLst>
              <a:gd name="adj" fmla="val 1312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>
                <a:lumMod val="75000"/>
                <a:lumOff val="25000"/>
              </a:schemeClr>
            </a:solidFill>
            <a:prstDash val="dash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200" b="1" smtClean="0">
                <a:solidFill>
                  <a:schemeClr val="tx2">
                    <a:lumMod val="50000"/>
                  </a:schemeClr>
                </a:solidFill>
              </a:rPr>
              <a:t>RESTful Services</a:t>
            </a:r>
          </a:p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44543" y="4123515"/>
            <a:ext cx="107288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tx2">
                    <a:lumMod val="50000"/>
                  </a:schemeClr>
                </a:solidFill>
              </a:rPr>
              <a:t>Replication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4619243" y="2396315"/>
            <a:ext cx="3302000" cy="3048000"/>
          </a:xfrm>
          <a:prstGeom prst="rect">
            <a:avLst/>
          </a:prstGeom>
          <a:noFill/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smtClean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10" name="Straight Arrow Connector 9"/>
          <p:cNvCxnSpPr>
            <a:endCxn id="6" idx="1"/>
          </p:cNvCxnSpPr>
          <p:nvPr/>
        </p:nvCxnSpPr>
        <p:spPr>
          <a:xfrm flipV="1">
            <a:off x="3857243" y="4463972"/>
            <a:ext cx="927100" cy="2443"/>
          </a:xfrm>
          <a:prstGeom prst="straightConnector1">
            <a:avLst/>
          </a:prstGeom>
          <a:ln w="28575" cmpd="sng">
            <a:solidFill>
              <a:srgbClr val="33996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1"/>
            <a:endCxn id="4" idx="3"/>
          </p:cNvCxnSpPr>
          <p:nvPr/>
        </p:nvCxnSpPr>
        <p:spPr>
          <a:xfrm flipH="1" flipV="1">
            <a:off x="3882643" y="3634281"/>
            <a:ext cx="914400" cy="4191"/>
          </a:xfrm>
          <a:prstGeom prst="straightConnector1">
            <a:avLst/>
          </a:prstGeom>
          <a:ln w="28575" cmpd="sng">
            <a:solidFill>
              <a:srgbClr val="339966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857243" y="3298015"/>
            <a:ext cx="107279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smtClean="0">
                <a:solidFill>
                  <a:schemeClr val="tx2">
                    <a:lumMod val="50000"/>
                  </a:schemeClr>
                </a:solidFill>
              </a:rPr>
              <a:t>Notification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559043" y="4949015"/>
            <a:ext cx="15824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chemeClr val="tx2">
                    <a:lumMod val="50000"/>
                  </a:schemeClr>
                </a:solidFill>
              </a:rPr>
              <a:t>Cloud Platform</a:t>
            </a:r>
          </a:p>
          <a:p>
            <a:pPr algn="ctr"/>
            <a:r>
              <a:rPr lang="en-US" sz="1400" dirty="0" smtClean="0">
                <a:solidFill>
                  <a:schemeClr val="tx2">
                    <a:lumMod val="50000"/>
                  </a:schemeClr>
                </a:solidFill>
              </a:rPr>
              <a:t>Cloud Datacenter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6192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7368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854443" y="1608914"/>
            <a:ext cx="1003300" cy="54496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it-IT" sz="1200" b="1" dirty="0" smtClean="0">
                <a:solidFill>
                  <a:schemeClr val="tx2">
                    <a:lumMod val="50000"/>
                  </a:schemeClr>
                </a:solidFill>
              </a:rPr>
              <a:t>Clients</a:t>
            </a:r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  <a:p>
            <a:pPr algn="ctr"/>
            <a:endParaRPr lang="en-US" sz="1200" b="1" dirty="0" smtClean="0">
              <a:solidFill>
                <a:schemeClr val="tx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2353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624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65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42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Drivers for a new IT model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09700"/>
            <a:ext cx="7470274" cy="4704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24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Increasing disaggregation</a:t>
            </a:r>
            <a:br>
              <a:rPr lang="en-US" dirty="0" smtClean="0"/>
            </a:b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-37719" y="827764"/>
            <a:ext cx="9144000" cy="5359053"/>
            <a:chOff x="379231" y="1305609"/>
            <a:chExt cx="8488588" cy="4779026"/>
          </a:xfrm>
        </p:grpSpPr>
        <p:sp>
          <p:nvSpPr>
            <p:cNvPr id="5" name="Rectangle 4"/>
            <p:cNvSpPr/>
            <p:nvPr/>
          </p:nvSpPr>
          <p:spPr>
            <a:xfrm>
              <a:off x="457200" y="1584429"/>
              <a:ext cx="8410619" cy="450020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Google Shape;53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379231" y="1305609"/>
              <a:ext cx="8488588" cy="4779026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432610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ea typeface="ＭＳ Ｐゴシック" charset="0"/>
              </a:rPr>
              <a:t>What is Cloud?</a:t>
            </a:r>
            <a:endParaRPr lang="en-US" dirty="0">
              <a:ea typeface="ＭＳ Ｐゴシック" charset="0"/>
            </a:endParaRP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ea typeface="ＭＳ Ｐゴシック" charset="0"/>
              </a:rPr>
              <a:t>Depends who </a:t>
            </a:r>
            <a:r>
              <a:rPr lang="en-US" b="1" dirty="0">
                <a:ea typeface="ＭＳ Ｐゴシック" charset="0"/>
              </a:rPr>
              <a:t>you</a:t>
            </a:r>
            <a:r>
              <a:rPr lang="en-US" dirty="0">
                <a:ea typeface="ＭＳ Ｐゴシック" charset="0"/>
              </a:rPr>
              <a:t> are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daughter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iCloud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music in the cloud)</a:t>
            </a:r>
          </a:p>
          <a:p>
            <a:pPr lvl="1"/>
            <a:r>
              <a:rPr lang="en-US" b="1" dirty="0">
                <a:ea typeface="ＭＳ Ｐゴシック" charset="0"/>
              </a:rPr>
              <a:t>My </a:t>
            </a:r>
            <a:r>
              <a:rPr lang="en-US" b="1" dirty="0" smtClean="0">
                <a:ea typeface="ＭＳ Ｐゴシック" charset="0"/>
              </a:rPr>
              <a:t>mum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 err="1">
                <a:ea typeface="ＭＳ Ｐゴシック" charset="0"/>
              </a:rPr>
              <a:t>gmail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(her </a:t>
            </a:r>
            <a:r>
              <a:rPr lang="en-US" dirty="0">
                <a:ea typeface="ＭＳ Ｐゴシック" charset="0"/>
              </a:rPr>
              <a:t>email in the cloud)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My VP sales</a:t>
            </a:r>
            <a:r>
              <a:rPr lang="en-US" dirty="0">
                <a:ea typeface="ＭＳ Ｐゴシック" charset="0"/>
              </a:rPr>
              <a:t>:</a:t>
            </a:r>
            <a:r>
              <a:rPr lang="en-US" dirty="0" smtClean="0">
                <a:ea typeface="ＭＳ Ｐゴシック" charset="0"/>
              </a:rPr>
              <a:t> </a:t>
            </a:r>
            <a:r>
              <a:rPr lang="en-US" dirty="0" err="1">
                <a:ea typeface="ＭＳ Ｐゴシック" charset="0"/>
              </a:rPr>
              <a:t>Salesforce</a:t>
            </a:r>
            <a:r>
              <a:rPr lang="en-US" dirty="0">
                <a:ea typeface="ＭＳ Ｐゴシック" charset="0"/>
              </a:rPr>
              <a:t> </a:t>
            </a:r>
            <a:r>
              <a:rPr lang="en-US" dirty="0" smtClean="0">
                <a:ea typeface="ＭＳ Ｐゴシック" charset="0"/>
              </a:rPr>
              <a:t>(his </a:t>
            </a:r>
            <a:r>
              <a:rPr lang="en-US" dirty="0">
                <a:ea typeface="ＭＳ Ｐゴシック" charset="0"/>
              </a:rPr>
              <a:t>prospects in the cloud</a:t>
            </a:r>
            <a:r>
              <a:rPr lang="en-US" dirty="0" smtClean="0">
                <a:ea typeface="ＭＳ Ｐゴシック" charset="0"/>
              </a:rPr>
              <a:t>)</a:t>
            </a:r>
            <a:endParaRPr lang="en-US" dirty="0">
              <a:ea typeface="ＭＳ Ｐゴシック" charset="0"/>
            </a:endParaRPr>
          </a:p>
          <a:p>
            <a:pPr lvl="1"/>
            <a:r>
              <a:rPr lang="en-US" b="1" dirty="0" err="1" smtClean="0">
                <a:ea typeface="ＭＳ Ｐゴシック" charset="0"/>
              </a:rPr>
              <a:t>Sysadmin</a:t>
            </a:r>
            <a:r>
              <a:rPr lang="en-US" dirty="0" smtClean="0">
                <a:ea typeface="ＭＳ Ｐゴシック" charset="0"/>
              </a:rPr>
              <a:t>: </a:t>
            </a:r>
            <a:r>
              <a:rPr lang="en-US" dirty="0">
                <a:ea typeface="ＭＳ Ｐゴシック" charset="0"/>
              </a:rPr>
              <a:t>Amazon/Rackspace/</a:t>
            </a:r>
            <a:r>
              <a:rPr lang="en-US" dirty="0" err="1" smtClean="0">
                <a:ea typeface="ＭＳ Ｐゴシック" charset="0"/>
              </a:rPr>
              <a:t>etc</a:t>
            </a:r>
            <a:r>
              <a:rPr lang="en-US" dirty="0" smtClean="0">
                <a:ea typeface="ＭＳ Ｐゴシック" charset="0"/>
              </a:rPr>
              <a:t> (his infrastructure in </a:t>
            </a:r>
            <a:r>
              <a:rPr lang="en-US" dirty="0">
                <a:ea typeface="ＭＳ Ｐゴシック" charset="0"/>
              </a:rPr>
              <a:t>the cloud</a:t>
            </a:r>
            <a:r>
              <a:rPr lang="en-US" dirty="0" smtClean="0">
                <a:ea typeface="ＭＳ Ｐゴシック" charset="0"/>
              </a:rPr>
              <a:t>)</a:t>
            </a:r>
          </a:p>
          <a:p>
            <a:pPr lvl="1"/>
            <a:r>
              <a:rPr lang="en-US" b="1" dirty="0" smtClean="0">
                <a:ea typeface="ＭＳ Ｐゴシック" charset="0"/>
              </a:rPr>
              <a:t>*: </a:t>
            </a:r>
            <a:r>
              <a:rPr lang="en-US" dirty="0" smtClean="0">
                <a:ea typeface="ＭＳ Ｐゴシック" charset="0"/>
              </a:rPr>
              <a:t>what </a:t>
            </a:r>
            <a:r>
              <a:rPr lang="en-US" i="1" dirty="0" smtClean="0">
                <a:ea typeface="ＭＳ Ｐゴシック" charset="0"/>
              </a:rPr>
              <a:t>you</a:t>
            </a:r>
            <a:r>
              <a:rPr lang="en-US" dirty="0" smtClean="0">
                <a:ea typeface="ＭＳ Ｐゴシック" charset="0"/>
              </a:rPr>
              <a:t> care about, self-provisioned, managed, metered and paid per use, in the cloud</a:t>
            </a:r>
            <a:endParaRPr lang="en-US" b="1" dirty="0">
              <a:ea typeface="ＭＳ Ｐゴシック" charset="0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fld id="{2056D2D0-BD9B-0742-9EBE-0907BF9E0654}" type="slidenum">
              <a:rPr lang="en-GB" sz="1200">
                <a:solidFill>
                  <a:srgbClr val="898989"/>
                </a:solidFill>
                <a:latin typeface="Calisto MT"/>
                <a:cs typeface="Arial" charset="0"/>
              </a:rPr>
              <a:pPr eaLnBrk="1" hangingPunct="1"/>
              <a:t>5</a:t>
            </a:fld>
            <a:endParaRPr lang="en-GB" sz="1200" dirty="0">
              <a:solidFill>
                <a:srgbClr val="898989"/>
              </a:solidFill>
              <a:latin typeface="Calisto M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150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Cloud Computing Definition</a:t>
            </a:r>
            <a:br>
              <a:rPr lang="en-US" dirty="0" smtClean="0"/>
            </a:br>
            <a:r>
              <a:rPr lang="en-US" dirty="0" smtClean="0"/>
              <a:t>(NIST)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On-demand self-service</a:t>
            </a:r>
          </a:p>
          <a:p>
            <a:pPr lvl="1"/>
            <a:r>
              <a:rPr lang="en-US" dirty="0" smtClean="0"/>
              <a:t>Users can provision resources without human intervention</a:t>
            </a:r>
          </a:p>
          <a:p>
            <a:r>
              <a:rPr lang="en-US" dirty="0" smtClean="0"/>
              <a:t>Broad network access</a:t>
            </a:r>
          </a:p>
          <a:p>
            <a:pPr lvl="1"/>
            <a:r>
              <a:rPr lang="en-US" dirty="0" smtClean="0"/>
              <a:t>Heterogeneous access to resources </a:t>
            </a:r>
          </a:p>
          <a:p>
            <a:r>
              <a:rPr lang="en-US" dirty="0" smtClean="0"/>
              <a:t>Resource pooling </a:t>
            </a:r>
          </a:p>
          <a:p>
            <a:pPr lvl="1"/>
            <a:r>
              <a:rPr lang="en-US" dirty="0" smtClean="0"/>
              <a:t>Multi-tenant shared capabilities</a:t>
            </a:r>
          </a:p>
          <a:p>
            <a:r>
              <a:rPr lang="en-US" dirty="0" smtClean="0"/>
              <a:t>Rapid elasticity</a:t>
            </a:r>
          </a:p>
          <a:p>
            <a:pPr lvl="1"/>
            <a:r>
              <a:rPr lang="en-US" dirty="0" smtClean="0"/>
              <a:t>Services can scale up and down automatically</a:t>
            </a:r>
          </a:p>
          <a:p>
            <a:r>
              <a:rPr lang="en-US" dirty="0" smtClean="0"/>
              <a:t>Measured service</a:t>
            </a:r>
          </a:p>
          <a:p>
            <a:pPr lvl="1"/>
            <a:r>
              <a:rPr lang="en-US" dirty="0" smtClean="0"/>
              <a:t>Resources can be metered and charged for based on real-world measures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667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Calibri" charset="0"/>
                <a:ea typeface="ＭＳ Ｐゴシック" charset="0"/>
              </a:rPr>
              <a:t>Cloud </a:t>
            </a:r>
            <a:r>
              <a:rPr lang="en-US" dirty="0" smtClean="0">
                <a:latin typeface="Calibri" charset="0"/>
                <a:ea typeface="ＭＳ Ｐゴシック" charset="0"/>
              </a:rPr>
              <a:t>Native</a:t>
            </a:r>
            <a:r>
              <a:rPr lang="en-US" dirty="0">
                <a:latin typeface="Calibri" charset="0"/>
                <a:ea typeface="ＭＳ Ｐゴシック" charset="0"/>
              </a:rPr>
              <a:t/>
            </a:r>
            <a:br>
              <a:rPr lang="en-US" dirty="0">
                <a:latin typeface="Calibri" charset="0"/>
                <a:ea typeface="ＭＳ Ｐゴシック" charset="0"/>
              </a:rPr>
            </a:br>
            <a:r>
              <a:rPr lang="en-US" sz="2200" dirty="0">
                <a:latin typeface="Calibri" charset="0"/>
                <a:ea typeface="ＭＳ Ｐゴシック" charset="0"/>
                <a:hlinkClick r:id="rId2"/>
              </a:rPr>
              <a:t>http://pzf.fremantle.org/2010/05/cloud-</a:t>
            </a:r>
            <a:r>
              <a:rPr lang="en-US" sz="2200" dirty="0" smtClean="0">
                <a:latin typeface="Calibri" charset="0"/>
                <a:ea typeface="ＭＳ Ｐゴシック" charset="0"/>
                <a:hlinkClick r:id="rId2"/>
              </a:rPr>
              <a:t>native.html</a:t>
            </a:r>
            <a:r>
              <a:rPr lang="en-US" sz="2200" dirty="0" smtClean="0">
                <a:latin typeface="Calibri" charset="0"/>
                <a:ea typeface="ＭＳ Ｐゴシック" charset="0"/>
              </a:rPr>
              <a:t> </a:t>
            </a:r>
            <a:endParaRPr lang="en-US" sz="2200" dirty="0">
              <a:latin typeface="Calibri" charset="0"/>
              <a:ea typeface="ＭＳ Ｐゴシック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52578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1800" b="1" dirty="0"/>
              <a:t>Distributed/Dynamically Wired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(works properly in the cloud)</a:t>
            </a:r>
          </a:p>
          <a:p>
            <a:pPr lvl="2">
              <a:defRPr/>
            </a:pPr>
            <a:r>
              <a:rPr lang="en-US" sz="1400" dirty="0"/>
              <a:t>Supports deploying in a dynamically sized cluster</a:t>
            </a:r>
          </a:p>
          <a:p>
            <a:pPr lvl="2">
              <a:defRPr/>
            </a:pPr>
            <a:r>
              <a:rPr lang="en-US" sz="1400" dirty="0"/>
              <a:t>Finds services across applications even when they move</a:t>
            </a:r>
          </a:p>
          <a:p>
            <a:pPr>
              <a:defRPr/>
            </a:pPr>
            <a:r>
              <a:rPr lang="en-US" sz="1800" b="1" dirty="0"/>
              <a:t>Elastic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(Uses the cloud efficiently)</a:t>
            </a:r>
          </a:p>
          <a:p>
            <a:pPr lvl="2">
              <a:defRPr/>
            </a:pPr>
            <a:r>
              <a:rPr lang="en-US" sz="1400" dirty="0"/>
              <a:t>Scales up and down as needed</a:t>
            </a:r>
          </a:p>
          <a:p>
            <a:pPr lvl="2">
              <a:defRPr/>
            </a:pPr>
            <a:r>
              <a:rPr lang="en-US" sz="1400" dirty="0"/>
              <a:t>Works with the underlying </a:t>
            </a:r>
            <a:r>
              <a:rPr lang="en-US" sz="1400" dirty="0" err="1"/>
              <a:t>IaaS</a:t>
            </a:r>
            <a:endParaRPr lang="en-US" sz="1400" dirty="0"/>
          </a:p>
          <a:p>
            <a:pPr>
              <a:defRPr/>
            </a:pPr>
            <a:r>
              <a:rPr lang="en-US" sz="1800" b="1" dirty="0"/>
              <a:t>Multi-tenant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(Only costs when you use it)</a:t>
            </a:r>
          </a:p>
          <a:p>
            <a:pPr lvl="2">
              <a:defRPr/>
            </a:pPr>
            <a:r>
              <a:rPr lang="en-US" sz="1400" dirty="0"/>
              <a:t>Virtual isolated instances with near zero incremental cost </a:t>
            </a:r>
          </a:p>
          <a:p>
            <a:pPr lvl="2">
              <a:defRPr/>
            </a:pPr>
            <a:r>
              <a:rPr lang="en-US" sz="1400" dirty="0"/>
              <a:t>Implies you have a proper identity model</a:t>
            </a:r>
          </a:p>
          <a:p>
            <a:pPr>
              <a:defRPr/>
            </a:pPr>
            <a:r>
              <a:rPr lang="en-US" sz="1800" b="1" dirty="0"/>
              <a:t>Self-service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(in the hands of users)</a:t>
            </a:r>
          </a:p>
          <a:p>
            <a:pPr lvl="2">
              <a:defRPr/>
            </a:pPr>
            <a:r>
              <a:rPr lang="en-US" sz="1400" dirty="0"/>
              <a:t>De-centralized creation and management of tenants</a:t>
            </a:r>
          </a:p>
          <a:p>
            <a:pPr lvl="2">
              <a:defRPr/>
            </a:pPr>
            <a:r>
              <a:rPr lang="en-US" sz="1400" dirty="0"/>
              <a:t>Automated Governance across tenants</a:t>
            </a:r>
          </a:p>
          <a:p>
            <a:pPr>
              <a:defRPr/>
            </a:pPr>
            <a:r>
              <a:rPr lang="en-US" sz="1800" b="1" dirty="0"/>
              <a:t>Granularly Billed and Metered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(pay for just what you use)</a:t>
            </a:r>
          </a:p>
          <a:p>
            <a:pPr lvl="2">
              <a:defRPr/>
            </a:pPr>
            <a:r>
              <a:rPr lang="en-US" sz="1400" dirty="0"/>
              <a:t>Allocate costs to exactly who uses them</a:t>
            </a:r>
          </a:p>
          <a:p>
            <a:pPr>
              <a:defRPr/>
            </a:pPr>
            <a:r>
              <a:rPr lang="en-US" sz="1800" b="1" dirty="0"/>
              <a:t>Incrementally Deployed and Tested </a:t>
            </a:r>
            <a:r>
              <a:rPr lang="en-US" sz="1800" b="1" dirty="0">
                <a:solidFill>
                  <a:schemeClr val="bg1">
                    <a:lumMod val="50000"/>
                  </a:schemeClr>
                </a:solidFill>
              </a:rPr>
              <a:t>(seamless live upgrades)</a:t>
            </a:r>
          </a:p>
          <a:p>
            <a:pPr lvl="2">
              <a:defRPr/>
            </a:pPr>
            <a:r>
              <a:rPr lang="en-US" sz="1400" dirty="0"/>
              <a:t>Supports continuous update, side-by-side operation, in-place testing and incremental production</a:t>
            </a:r>
          </a:p>
        </p:txBody>
      </p:sp>
    </p:spTree>
    <p:extLst>
      <p:ext uri="{BB962C8B-B14F-4D97-AF65-F5344CB8AC3E}">
        <p14:creationId xmlns:p14="http://schemas.microsoft.com/office/powerpoint/2010/main" val="47370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definition of Cloud Native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the Cloud Native Computing Foundation</a:t>
            </a:r>
          </a:p>
          <a:p>
            <a:pPr lvl="1"/>
            <a:r>
              <a:rPr lang="en-US" dirty="0" smtClean="0"/>
              <a:t>Container based</a:t>
            </a:r>
          </a:p>
          <a:p>
            <a:pPr lvl="1"/>
            <a:r>
              <a:rPr lang="en-US" dirty="0" smtClean="0"/>
              <a:t>Dynamic</a:t>
            </a:r>
          </a:p>
          <a:p>
            <a:pPr lvl="1"/>
            <a:r>
              <a:rPr lang="en-US" dirty="0" err="1" smtClean="0"/>
              <a:t>Microservice</a:t>
            </a:r>
            <a:r>
              <a:rPr lang="en-US" dirty="0" smtClean="0"/>
              <a:t> oriented</a:t>
            </a:r>
          </a:p>
        </p:txBody>
      </p:sp>
    </p:spTree>
    <p:extLst>
      <p:ext uri="{BB962C8B-B14F-4D97-AF65-F5344CB8AC3E}">
        <p14:creationId xmlns:p14="http://schemas.microsoft.com/office/powerpoint/2010/main" val="42100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Origins of Cloud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Virtual Machines on Mainframes</a:t>
            </a:r>
          </a:p>
          <a:p>
            <a:pPr lvl="1"/>
            <a:r>
              <a:rPr lang="en-US" dirty="0" smtClean="0"/>
              <a:t>VM/370 – 1972</a:t>
            </a:r>
          </a:p>
          <a:p>
            <a:r>
              <a:rPr lang="en-US" dirty="0"/>
              <a:t>Grid Computing</a:t>
            </a:r>
          </a:p>
          <a:p>
            <a:pPr lvl="2"/>
            <a:r>
              <a:rPr lang="en-US" dirty="0"/>
              <a:t>Grid computing is the collection of computer resources from multiple locations to reach a common goal. </a:t>
            </a:r>
          </a:p>
          <a:p>
            <a:r>
              <a:rPr lang="en-US" dirty="0" smtClean="0"/>
              <a:t>Software-as-a-Service</a:t>
            </a:r>
          </a:p>
          <a:p>
            <a:pPr lvl="1"/>
            <a:r>
              <a:rPr lang="en-US" dirty="0" err="1" smtClean="0"/>
              <a:t>Salesforce.com</a:t>
            </a:r>
            <a:r>
              <a:rPr lang="en-US" dirty="0" smtClean="0"/>
              <a:t> 1999</a:t>
            </a:r>
          </a:p>
          <a:p>
            <a:r>
              <a:rPr lang="en-US" dirty="0" smtClean="0"/>
              <a:t>Amazon AWS</a:t>
            </a:r>
          </a:p>
          <a:p>
            <a:pPr lvl="1"/>
            <a:r>
              <a:rPr lang="en-US" dirty="0" smtClean="0"/>
              <a:t>2002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008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3029</TotalTime>
  <Words>727</Words>
  <Application>Microsoft Macintosh PowerPoint</Application>
  <PresentationFormat>On-screen Show (4:3)</PresentationFormat>
  <Paragraphs>156</Paragraphs>
  <Slides>24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Cloud Computing and Big Data  Cloud overview and introduction </vt:lpstr>
      <vt:lpstr>Contents</vt:lpstr>
      <vt:lpstr>Drivers for a new IT model</vt:lpstr>
      <vt:lpstr>Increasing disaggregation </vt:lpstr>
      <vt:lpstr>What is Cloud?</vt:lpstr>
      <vt:lpstr>Cloud Computing Definition (NIST)</vt:lpstr>
      <vt:lpstr>Cloud Native http://pzf.fremantle.org/2010/05/cloud-native.html </vt:lpstr>
      <vt:lpstr>New definition of Cloud Native</vt:lpstr>
      <vt:lpstr>Origins of Cloud Computing</vt:lpstr>
      <vt:lpstr>PowerPoint Presentation</vt:lpstr>
      <vt:lpstr>Evolution of Cloud</vt:lpstr>
      <vt:lpstr>PowerPoint Presentation</vt:lpstr>
      <vt:lpstr>Case studies</vt:lpstr>
      <vt:lpstr>PowerPoint Presentation</vt:lpstr>
      <vt:lpstr>Netflix</vt:lpstr>
      <vt:lpstr>Netflix Deployed on AWS</vt:lpstr>
      <vt:lpstr>Boeing Digital Airline</vt:lpstr>
      <vt:lpstr>Case Study : Boeing - A PaaS based Integration and API ecosystem </vt:lpstr>
      <vt:lpstr>Case Study : Multi-tenanted Mobile Orchestration Gateway Platform </vt:lpstr>
      <vt:lpstr>Case Study : Multi-tenanted Mobile Orchestration Gateway Platform</vt:lpstr>
      <vt:lpstr>Pay TV company</vt:lpstr>
      <vt:lpstr>Architecture</vt:lpstr>
      <vt:lpstr>PowerPoint Presentation</vt:lpstr>
      <vt:lpstr>Questions?</vt:lpstr>
    </vt:vector>
  </TitlesOfParts>
  <Company>WSO2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Fremantle</dc:creator>
  <cp:lastModifiedBy>Paul Fremantle</cp:lastModifiedBy>
  <cp:revision>336</cp:revision>
  <dcterms:created xsi:type="dcterms:W3CDTF">2012-03-07T10:41:54Z</dcterms:created>
  <dcterms:modified xsi:type="dcterms:W3CDTF">2018-07-18T17:15:27Z</dcterms:modified>
</cp:coreProperties>
</file>

<file path=docProps/thumbnail.jpeg>
</file>